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63" r:id="rId7"/>
    <p:sldId id="341" r:id="rId8"/>
    <p:sldId id="259" r:id="rId9"/>
    <p:sldId id="262" r:id="rId10"/>
    <p:sldId id="264" r:id="rId11"/>
    <p:sldId id="339" r:id="rId12"/>
    <p:sldId id="260" r:id="rId13"/>
    <p:sldId id="265" r:id="rId14"/>
    <p:sldId id="261" r:id="rId15"/>
    <p:sldId id="336" r:id="rId16"/>
    <p:sldId id="266" r:id="rId17"/>
    <p:sldId id="337" r:id="rId18"/>
    <p:sldId id="267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2B7"/>
    <a:srgbClr val="191323"/>
    <a:srgbClr val="624A86"/>
    <a:srgbClr val="3C2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36FC9-293D-4CCC-B2D0-C66939C1561B}" v="56" dt="2024-04-12T22:15:13.020"/>
    <p1510:client id="{93742A99-0C84-8F5C-0049-280870346609}" v="4" dt="2024-04-12T21:13:42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FD61-1AFA-41DB-8D5B-B85C00EC6F5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958F8-41AC-4F68-870C-F4DAA02A9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958F8-41AC-4F68-870C-F4DAA02A9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9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Google Shape;2679;gdab33caf8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0" name="Google Shape;2680;gdab33caf8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CDC0-488E-8C3C-BF88-C1F32653C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29ED4-1342-40B2-C450-56911A7DB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ECC8-314F-AA29-358B-5E9B0D4C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6A75F-0303-F96A-38A7-B5C553DC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369C-E328-5E3D-0318-AECEB309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8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644A-272D-D87E-E51B-9F7C1D5F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293A3-409D-72A1-C12A-B9B9E45B2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BD184-0500-FFD2-C436-1E1F39AD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F5B6-1CB6-15C7-55AB-58B6E330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1467-6DBB-142F-F2DE-A4E62312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3BE72-A3A6-E831-9D65-7B2972719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C2D65-D13A-52B2-11CA-1F7629632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A063F-3CC0-F139-F6F9-BE5FDD89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64C4-6C91-20C9-C125-B42F3702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FC05-C82F-32F6-5EF1-52E10830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97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33"/>
          <p:cNvGrpSpPr/>
          <p:nvPr/>
        </p:nvGrpSpPr>
        <p:grpSpPr>
          <a:xfrm flipH="1">
            <a:off x="7420811" y="-1375267"/>
            <a:ext cx="9593200" cy="9593200"/>
            <a:chOff x="-3604212" y="-1031450"/>
            <a:chExt cx="7194900" cy="7194900"/>
          </a:xfrm>
        </p:grpSpPr>
        <p:sp>
          <p:nvSpPr>
            <p:cNvPr id="946" name="Google Shape;946;p33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-3604212" y="-1031450"/>
              <a:ext cx="7194900" cy="71949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1" name="Google Shape;951;p33"/>
          <p:cNvSpPr/>
          <p:nvPr/>
        </p:nvSpPr>
        <p:spPr>
          <a:xfrm flipH="1">
            <a:off x="9342765" y="-271899"/>
            <a:ext cx="2876304" cy="7400961"/>
          </a:xfrm>
          <a:custGeom>
            <a:avLst/>
            <a:gdLst/>
            <a:ahLst/>
            <a:cxnLst/>
            <a:rect l="l" t="t" r="r" b="b"/>
            <a:pathLst>
              <a:path w="33737" h="86808" extrusionOk="0">
                <a:moveTo>
                  <a:pt x="1" y="0"/>
                </a:moveTo>
                <a:lnTo>
                  <a:pt x="118" y="86808"/>
                </a:lnTo>
                <a:cubicBezTo>
                  <a:pt x="8000" y="86652"/>
                  <a:pt x="13600" y="81715"/>
                  <a:pt x="15649" y="79530"/>
                </a:cubicBezTo>
                <a:cubicBezTo>
                  <a:pt x="17678" y="77364"/>
                  <a:pt x="23415" y="75452"/>
                  <a:pt x="26849" y="70125"/>
                </a:cubicBezTo>
                <a:cubicBezTo>
                  <a:pt x="30283" y="64779"/>
                  <a:pt x="29912" y="62243"/>
                  <a:pt x="31824" y="52565"/>
                </a:cubicBezTo>
                <a:cubicBezTo>
                  <a:pt x="33736" y="42906"/>
                  <a:pt x="32390" y="34185"/>
                  <a:pt x="29698" y="28741"/>
                </a:cubicBezTo>
                <a:cubicBezTo>
                  <a:pt x="27044" y="23278"/>
                  <a:pt x="25795" y="17658"/>
                  <a:pt x="22361" y="14224"/>
                </a:cubicBezTo>
                <a:cubicBezTo>
                  <a:pt x="18927" y="10790"/>
                  <a:pt x="18654" y="11415"/>
                  <a:pt x="13347" y="6439"/>
                </a:cubicBezTo>
                <a:cubicBezTo>
                  <a:pt x="7649" y="1132"/>
                  <a:pt x="508" y="390"/>
                  <a:pt x="1" y="0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10946101" y="1898572"/>
            <a:ext cx="556811" cy="780865"/>
          </a:xfrm>
          <a:custGeom>
            <a:avLst/>
            <a:gdLst/>
            <a:ahLst/>
            <a:cxnLst/>
            <a:rect l="l" t="t" r="r" b="b"/>
            <a:pathLst>
              <a:path w="6531" h="9159" extrusionOk="0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/>
          <p:nvPr/>
        </p:nvSpPr>
        <p:spPr>
          <a:xfrm flipH="1">
            <a:off x="11428314" y="4186442"/>
            <a:ext cx="529615" cy="799623"/>
          </a:xfrm>
          <a:custGeom>
            <a:avLst/>
            <a:gdLst/>
            <a:ahLst/>
            <a:cxnLst/>
            <a:rect l="l" t="t" r="r" b="b"/>
            <a:pathLst>
              <a:path w="6212" h="9379" extrusionOk="0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3"/>
          <p:cNvSpPr/>
          <p:nvPr/>
        </p:nvSpPr>
        <p:spPr>
          <a:xfrm flipH="1">
            <a:off x="10979693" y="3206497"/>
            <a:ext cx="226271" cy="1212776"/>
          </a:xfrm>
          <a:custGeom>
            <a:avLst/>
            <a:gdLst/>
            <a:ahLst/>
            <a:cxnLst/>
            <a:rect l="l" t="t" r="r" b="b"/>
            <a:pathLst>
              <a:path w="2654" h="14225" extrusionOk="0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3"/>
          <p:cNvSpPr/>
          <p:nvPr/>
        </p:nvSpPr>
        <p:spPr>
          <a:xfrm flipH="1">
            <a:off x="11525337" y="1691057"/>
            <a:ext cx="687084" cy="1511175"/>
          </a:xfrm>
          <a:custGeom>
            <a:avLst/>
            <a:gdLst/>
            <a:ahLst/>
            <a:cxnLst/>
            <a:rect l="l" t="t" r="r" b="b"/>
            <a:pathLst>
              <a:path w="8059" h="17725" extrusionOk="0">
                <a:moveTo>
                  <a:pt x="1" y="0"/>
                </a:moveTo>
                <a:lnTo>
                  <a:pt x="1" y="5190"/>
                </a:lnTo>
                <a:cubicBezTo>
                  <a:pt x="820" y="5658"/>
                  <a:pt x="1815" y="6615"/>
                  <a:pt x="2166" y="8507"/>
                </a:cubicBezTo>
                <a:cubicBezTo>
                  <a:pt x="2498" y="10419"/>
                  <a:pt x="3220" y="11785"/>
                  <a:pt x="3864" y="13073"/>
                </a:cubicBezTo>
                <a:cubicBezTo>
                  <a:pt x="4508" y="14361"/>
                  <a:pt x="4683" y="17580"/>
                  <a:pt x="5230" y="17717"/>
                </a:cubicBezTo>
                <a:cubicBezTo>
                  <a:pt x="5255" y="17722"/>
                  <a:pt x="5281" y="17725"/>
                  <a:pt x="5305" y="17725"/>
                </a:cubicBezTo>
                <a:cubicBezTo>
                  <a:pt x="5822" y="17725"/>
                  <a:pt x="6079" y="16562"/>
                  <a:pt x="5464" y="14848"/>
                </a:cubicBezTo>
                <a:cubicBezTo>
                  <a:pt x="4820" y="13073"/>
                  <a:pt x="5113" y="12956"/>
                  <a:pt x="5581" y="12117"/>
                </a:cubicBezTo>
                <a:cubicBezTo>
                  <a:pt x="6010" y="11297"/>
                  <a:pt x="3513" y="8312"/>
                  <a:pt x="3962" y="7102"/>
                </a:cubicBezTo>
                <a:cubicBezTo>
                  <a:pt x="4070" y="6817"/>
                  <a:pt x="4249" y="6711"/>
                  <a:pt x="4472" y="6711"/>
                </a:cubicBezTo>
                <a:cubicBezTo>
                  <a:pt x="5106" y="6711"/>
                  <a:pt x="6093" y="7567"/>
                  <a:pt x="6815" y="7567"/>
                </a:cubicBezTo>
                <a:cubicBezTo>
                  <a:pt x="6932" y="7567"/>
                  <a:pt x="7042" y="7545"/>
                  <a:pt x="7142" y="7493"/>
                </a:cubicBezTo>
                <a:cubicBezTo>
                  <a:pt x="8059" y="7005"/>
                  <a:pt x="6400" y="6010"/>
                  <a:pt x="5308" y="5171"/>
                </a:cubicBezTo>
                <a:cubicBezTo>
                  <a:pt x="4215" y="4351"/>
                  <a:pt x="3123" y="2927"/>
                  <a:pt x="2303" y="1620"/>
                </a:cubicBezTo>
                <a:cubicBezTo>
                  <a:pt x="1503" y="293"/>
                  <a:pt x="1" y="0"/>
                  <a:pt x="1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3"/>
          <p:cNvSpPr/>
          <p:nvPr/>
        </p:nvSpPr>
        <p:spPr>
          <a:xfrm flipH="1">
            <a:off x="10482306" y="3342397"/>
            <a:ext cx="1021631" cy="2286584"/>
          </a:xfrm>
          <a:custGeom>
            <a:avLst/>
            <a:gdLst/>
            <a:ahLst/>
            <a:cxnLst/>
            <a:rect l="l" t="t" r="r" b="b"/>
            <a:pathLst>
              <a:path w="11983" h="26820" extrusionOk="0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3"/>
          <p:cNvSpPr/>
          <p:nvPr/>
        </p:nvSpPr>
        <p:spPr>
          <a:xfrm flipH="1">
            <a:off x="10301902" y="745300"/>
            <a:ext cx="1305109" cy="1615955"/>
          </a:xfrm>
          <a:custGeom>
            <a:avLst/>
            <a:gdLst/>
            <a:ahLst/>
            <a:cxnLst/>
            <a:rect l="l" t="t" r="r" b="b"/>
            <a:pathLst>
              <a:path w="15308" h="18954" extrusionOk="0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3"/>
          <p:cNvSpPr/>
          <p:nvPr/>
        </p:nvSpPr>
        <p:spPr>
          <a:xfrm rot="-947843" flipH="1">
            <a:off x="9489005" y="4820197"/>
            <a:ext cx="1021632" cy="2286587"/>
          </a:xfrm>
          <a:custGeom>
            <a:avLst/>
            <a:gdLst/>
            <a:ahLst/>
            <a:cxnLst/>
            <a:rect l="l" t="t" r="r" b="b"/>
            <a:pathLst>
              <a:path w="11983" h="26820" extrusionOk="0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3"/>
          <p:cNvSpPr/>
          <p:nvPr/>
        </p:nvSpPr>
        <p:spPr>
          <a:xfrm flipH="1">
            <a:off x="-352482" y="940968"/>
            <a:ext cx="1466185" cy="4071681"/>
          </a:xfrm>
          <a:custGeom>
            <a:avLst/>
            <a:gdLst/>
            <a:ahLst/>
            <a:cxnLst/>
            <a:rect l="l" t="t" r="r" b="b"/>
            <a:pathLst>
              <a:path w="28976" h="80468" extrusionOk="0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3"/>
          <p:cNvSpPr/>
          <p:nvPr/>
        </p:nvSpPr>
        <p:spPr>
          <a:xfrm rot="2876189" flipH="1">
            <a:off x="21682" y="5145290"/>
            <a:ext cx="1283924" cy="1080372"/>
          </a:xfrm>
          <a:custGeom>
            <a:avLst/>
            <a:gdLst/>
            <a:ahLst/>
            <a:cxnLst/>
            <a:rect l="l" t="t" r="r" b="b"/>
            <a:pathLst>
              <a:path w="13801" h="11613" extrusionOk="0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88D3">
              <a:alpha val="151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3"/>
          <p:cNvSpPr/>
          <p:nvPr/>
        </p:nvSpPr>
        <p:spPr>
          <a:xfrm rot="929600" flipH="1">
            <a:off x="-324748" y="5457780"/>
            <a:ext cx="1527933" cy="1711045"/>
          </a:xfrm>
          <a:custGeom>
            <a:avLst/>
            <a:gdLst/>
            <a:ahLst/>
            <a:cxnLst/>
            <a:rect l="l" t="t" r="r" b="b"/>
            <a:pathLst>
              <a:path w="9913" h="11101" extrusionOk="0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3"/>
          <p:cNvSpPr/>
          <p:nvPr/>
        </p:nvSpPr>
        <p:spPr>
          <a:xfrm flipH="1">
            <a:off x="-58599" y="-171100"/>
            <a:ext cx="1172312" cy="2691507"/>
          </a:xfrm>
          <a:custGeom>
            <a:avLst/>
            <a:gdLst/>
            <a:ahLst/>
            <a:cxnLst/>
            <a:rect l="l" t="t" r="r" b="b"/>
            <a:pathLst>
              <a:path w="8040" h="18459" extrusionOk="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3"/>
          <p:cNvSpPr txBox="1">
            <a:spLocks noGrp="1"/>
          </p:cNvSpPr>
          <p:nvPr>
            <p:ph type="ctrTitle"/>
          </p:nvPr>
        </p:nvSpPr>
        <p:spPr>
          <a:xfrm>
            <a:off x="189133" y="1052185"/>
            <a:ext cx="6586800" cy="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64" name="Google Shape;964;p33"/>
          <p:cNvSpPr txBox="1">
            <a:spLocks noGrp="1"/>
          </p:cNvSpPr>
          <p:nvPr>
            <p:ph type="subTitle" idx="1"/>
          </p:nvPr>
        </p:nvSpPr>
        <p:spPr>
          <a:xfrm>
            <a:off x="1161933" y="3093917"/>
            <a:ext cx="46412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5" name="Google Shape;965;p33"/>
          <p:cNvSpPr txBox="1"/>
          <p:nvPr/>
        </p:nvSpPr>
        <p:spPr>
          <a:xfrm>
            <a:off x="904733" y="4520051"/>
            <a:ext cx="5064400" cy="9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36460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2061-29BA-1E1B-6ECF-3A1FF806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911B-3E9C-D408-725C-5CD5002D1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1BF30-81F6-3F51-70A9-0DD199F2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779D-A982-1B75-34CE-CA3C161E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4F8B8-17AE-A663-3456-3FCD4C79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2137-3698-FEB3-D157-3A3FF4B3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BFEDF-A38E-A595-8D01-3A1BAF24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37140-62D6-3760-599C-2ED57B12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F6184-BF17-F7F4-39F7-5D0F92C1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4779-CDE0-91D8-0B14-CE6965A8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7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495A-923B-89C2-2688-6A0ED8A6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C027-04E7-665B-B0E5-BC2F6592D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4EB0A-8B22-531F-78EE-DACBFF51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B585F-DC23-6416-589E-01CC0664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9FA0E-85EA-FE53-090B-ACFD7828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8351E-266A-160F-95E9-D2F21891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14640-4276-9BCF-8ADC-41247F0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3CFA4-7759-D2AB-D608-75535C1B9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A107F-3C66-5269-6DFB-3771200C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57ABC-FDE0-0C58-ADCE-516784EA4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5BC9E-BEEF-5CA4-00A6-407BB3879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63645-6BD5-AE58-4BBF-4CFDC07B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E4CC4-BC1A-35A4-78E8-CF83F2BE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32357-C13D-F45B-9568-43B2B6F0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500B-04DA-4672-ED26-B8BCFB9D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A1348-DF7C-2C22-18D7-2038D5DA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7C086-57B7-9993-D3D1-5340AB6C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891C1-966D-D3C3-3265-02FE28FE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11304-C99C-D8E3-1755-62959C07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7CC3F-C31B-56A0-F9E9-04979C17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BDB1F-DB2D-80FF-EA14-D35C7C38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778A-CC64-101A-310C-E4AEE270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BED1-4688-2A84-098D-848EDB32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959B7-989B-ACDE-EA0C-B9E8EADE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96E51-242F-F14D-906F-15380D07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E484B-5752-51D3-DA40-BCF2ADFF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728CA-DEF7-3264-5D49-60DD7BEC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0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4578-B85C-8289-1C5A-3296DCEA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6CDA7-D847-BC1A-2350-975B6F53D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EAEA2-A9BF-7851-F809-8004F3411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523F5-3BF8-4382-6C96-E477B281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75E79-8A9A-C06F-2C75-1AB5AB08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C0C9E-F8AE-514A-C70B-F5C5A5BE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0331D-E503-A5D5-FFA4-D17D01B1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6D1A-0C3B-DCC2-E0B7-6A187509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3AC50-BB2E-8D99-5983-77F479330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2C70-7A6B-425A-B9B5-DE1C124D682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011C9-28F2-52D8-4FDF-0D8FAC219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2B9F-2133-C039-6677-BD3EF4C45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7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nsr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5B8B-DA3F-B3DE-A099-551E71565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613" y="2523957"/>
            <a:ext cx="8008799" cy="2387600"/>
          </a:xfrm>
        </p:spPr>
        <p:txBody>
          <a:bodyPr>
            <a:noAutofit/>
          </a:bodyPr>
          <a:lstStyle/>
          <a:p>
            <a:pPr>
              <a:lnSpc>
                <a:spcPts val="7900"/>
              </a:lnSpc>
            </a:pPr>
            <a:r>
              <a:rPr lang="en-US" sz="8800">
                <a:solidFill>
                  <a:schemeClr val="bg1"/>
                </a:solidFill>
                <a:latin typeface="Atiba Regular"/>
                <a:ea typeface="HGPSoeiKakugothicUB"/>
                <a:cs typeface="ADLaM Display"/>
              </a:rPr>
              <a:t>ASCEND Spring 2024</a:t>
            </a:r>
            <a:br>
              <a:rPr lang="en-US" sz="8800">
                <a:latin typeface="Atiba Regular" panose="00000500000000000000" pitchFamily="2" charset="0"/>
                <a:ea typeface="HGPSoeiKakugothicUB" panose="020B0400000000000000" pitchFamily="34" charset="-128"/>
                <a:cs typeface="ADLaM Display" panose="02010000000000000000" pitchFamily="2" charset="0"/>
              </a:rPr>
            </a:br>
            <a:r>
              <a:rPr lang="en-US" sz="8800">
                <a:solidFill>
                  <a:schemeClr val="bg1"/>
                </a:solidFill>
                <a:latin typeface="Atiba Regular"/>
                <a:ea typeface="HGPSoeiKakugothicUB"/>
                <a:cs typeface="ADLaM Display"/>
              </a:rPr>
              <a:t>Symposium</a:t>
            </a:r>
            <a:endParaRPr lang="en-US" sz="8800">
              <a:solidFill>
                <a:schemeClr val="bg1"/>
              </a:solidFill>
              <a:latin typeface="Atiba Regular" panose="00000500000000000000" pitchFamily="2" charset="0"/>
              <a:ea typeface="HGPSoeiKakugothicUB" panose="020B0400000000000000" pitchFamily="34" charset="-128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12068-0C1F-B700-ABC2-C09C57C38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326" y="4760155"/>
            <a:ext cx="5512901" cy="1655762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Bahnschrift SemiCondensed" panose="020B0502040204020203" pitchFamily="34" charset="0"/>
              </a:rPr>
              <a:t>Casa Grande Union High School</a:t>
            </a:r>
          </a:p>
        </p:txBody>
      </p:sp>
      <p:pic>
        <p:nvPicPr>
          <p:cNvPr id="5" name="Graphic 4" descr="Satellite with solid fill">
            <a:extLst>
              <a:ext uri="{FF2B5EF4-FFF2-40B4-BE49-F238E27FC236}">
                <a16:creationId xmlns:a16="http://schemas.microsoft.com/office/drawing/2014/main" id="{BF22D01E-AFAD-5DD2-95C8-6505F9DD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2988" y="1296215"/>
            <a:ext cx="3849757" cy="38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4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0039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tiba Regular" panose="00000500000000000000" pitchFamily="2" charset="0"/>
              </a:rPr>
              <a:t>Programming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7BBDB2-553F-EF08-BE04-BFB2B98D5438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10/16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5" name="Content Placeholder 4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8600B578-B8AB-6328-095B-410A6D898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0111" y="1094102"/>
            <a:ext cx="8624797" cy="503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038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1457-12EA-ED51-2832-0B774553E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51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>
                <a:solidFill>
                  <a:schemeClr val="bg1"/>
                </a:solidFill>
                <a:latin typeface="Atiba Regular" panose="00000500000000000000" pitchFamily="2" charset="0"/>
              </a:rPr>
              <a:t>Electrical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74750-46B3-B315-9A26-88391F140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998" y="339800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Bahnschrift SemiCondensed"/>
              </a:rPr>
              <a:t>Team Members:</a:t>
            </a:r>
          </a:p>
          <a:p>
            <a:r>
              <a:rPr lang="en-US" sz="2600">
                <a:solidFill>
                  <a:schemeClr val="bg1"/>
                </a:solidFill>
                <a:latin typeface="Bahnschrift SemiCondensed"/>
              </a:rPr>
              <a:t>Emily Geen</a:t>
            </a:r>
            <a:endParaRPr lang="en-US" sz="260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endParaRPr lang="en-US" sz="280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7" name="Graphic 6" descr="Electrician female with solid fill">
            <a:extLst>
              <a:ext uri="{FF2B5EF4-FFF2-40B4-BE49-F238E27FC236}">
                <a16:creationId xmlns:a16="http://schemas.microsoft.com/office/drawing/2014/main" id="{0F59FE21-A2EE-6C40-10A0-9367D545A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5352" y="3182210"/>
            <a:ext cx="1871560" cy="1871560"/>
          </a:xfrm>
          <a:prstGeom prst="rect">
            <a:avLst/>
          </a:prstGeom>
        </p:spPr>
      </p:pic>
      <p:pic>
        <p:nvPicPr>
          <p:cNvPr id="11" name="Graphic 10" descr="Battery charging with solid fill">
            <a:extLst>
              <a:ext uri="{FF2B5EF4-FFF2-40B4-BE49-F238E27FC236}">
                <a16:creationId xmlns:a16="http://schemas.microsoft.com/office/drawing/2014/main" id="{F1959C37-E8F8-7D35-BC5B-16BFCC5B1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5088" y="3398008"/>
            <a:ext cx="1697403" cy="1697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F79C6-F4E3-A33F-2531-6C464B9877EA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11/16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591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705" y="23936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Atiba Regular" panose="00000500000000000000" pitchFamily="2" charset="0"/>
              </a:rPr>
              <a:t>Electrical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D35BBCD-4953-ABD9-2953-34547CA9B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66937" y="439835"/>
            <a:ext cx="6926368" cy="523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EE8193-90EF-1F86-CFD0-ED8ADDFB0ECF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12/16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07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735" y="46359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  <a:latin typeface="Atiba Regular" panose="00000500000000000000" pitchFamily="2" charset="0"/>
              </a:rPr>
              <a:t>Electrical</a:t>
            </a:r>
          </a:p>
        </p:txBody>
      </p:sp>
      <p:pic>
        <p:nvPicPr>
          <p:cNvPr id="7" name="Content Placeholder 6" descr="A person standing next to a table with wires and electrical equipment&#10;&#10;Description automatically generated">
            <a:extLst>
              <a:ext uri="{FF2B5EF4-FFF2-40B4-BE49-F238E27FC236}">
                <a16:creationId xmlns:a16="http://schemas.microsoft.com/office/drawing/2014/main" id="{96C8FA7B-B781-0E16-C3EC-ECF9329C8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0" r="14540"/>
          <a:stretch/>
        </p:blipFill>
        <p:spPr>
          <a:xfrm>
            <a:off x="1045104" y="1640996"/>
            <a:ext cx="5109888" cy="3847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06C17B08-21E9-959E-8136-7155602CC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12118"/>
          <a:stretch/>
        </p:blipFill>
        <p:spPr>
          <a:xfrm>
            <a:off x="6695012" y="731520"/>
            <a:ext cx="4451884" cy="475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87543A-C50D-0B9E-5B19-709E7130171A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13/16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38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tiba Regular" panose="00000500000000000000" pitchFamily="2" charset="0"/>
              </a:rPr>
              <a:t>Bioscience Experiment</a:t>
            </a:r>
          </a:p>
        </p:txBody>
      </p:sp>
      <p:pic>
        <p:nvPicPr>
          <p:cNvPr id="1026" name="Picture 2" descr="Red Cherry Tomato Seeds | Garden | Crooked Bend">
            <a:extLst>
              <a:ext uri="{FF2B5EF4-FFF2-40B4-BE49-F238E27FC236}">
                <a16:creationId xmlns:a16="http://schemas.microsoft.com/office/drawing/2014/main" id="{C40ADD5B-0D54-B5C1-F2BF-A354A13D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36" y="1510729"/>
            <a:ext cx="4261527" cy="4144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1F0E26-2169-FA71-FF89-46E8B1F3501E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14/16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277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tiba Regular" panose="00000500000000000000" pitchFamily="2" charset="0"/>
              </a:rPr>
              <a:t>Acknowledgements</a:t>
            </a:r>
            <a:r>
              <a:rPr lang="en-US" sz="540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C03F9-DEE2-14D4-47C2-FBBA03A7BB76}"/>
              </a:ext>
            </a:extLst>
          </p:cNvPr>
          <p:cNvSpPr txBox="1"/>
          <p:nvPr/>
        </p:nvSpPr>
        <p:spPr>
          <a:xfrm>
            <a:off x="1346982" y="1455454"/>
            <a:ext cx="60983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Michelle Coe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Manager,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 Arizona/NASA Space Grant Program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University of Arizona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Clayton G. Jacobs, KJ6QJS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President, Arizona Near Space Research  </a:t>
            </a:r>
            <a:r>
              <a:rPr lang="en-US" sz="2400" b="0" i="0" u="sng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www.ansr.org</a:t>
            </a:r>
            <a:endParaRPr lang="en-US" sz="2400" b="0" i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 b="0" i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Stephen Thomas, KE7TLS,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Vice President,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Arizona Near Space Research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C33A1-7122-59D3-1200-CCE631A59DA4}"/>
              </a:ext>
            </a:extLst>
          </p:cNvPr>
          <p:cNvSpPr txBox="1"/>
          <p:nvPr/>
        </p:nvSpPr>
        <p:spPr>
          <a:xfrm>
            <a:off x="6199277" y="2485574"/>
            <a:ext cx="609834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/>
              </a:rPr>
              <a:t>Shirley Campbell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/>
              </a:rPr>
              <a:t>Assistant Director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/>
              </a:rPr>
              <a:t>National Space Grant Foundation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en-US" sz="2400" b="0" i="0">
                <a:solidFill>
                  <a:schemeClr val="bg1"/>
                </a:solidFill>
                <a:effectLst/>
                <a:latin typeface="Bahnschrift SemiBold SemiConden"/>
              </a:rPr>
              <a:t>John Morris</a:t>
            </a:r>
            <a:r>
              <a:rPr lang="en-US" sz="2400">
                <a:solidFill>
                  <a:schemeClr val="bg1"/>
                </a:solidFill>
                <a:latin typeface="Bahnschrift SemiBold SemiConden"/>
              </a:rPr>
              <a:t> </a:t>
            </a:r>
            <a:endParaRPr lang="en-US" sz="2400" b="0" i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Bahnschrift SemiBold SemiConden"/>
              </a:rPr>
              <a:t>Certified Educator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latin typeface="Bahnschrift SemiBold SemiConden"/>
              </a:rPr>
              <a:t>Engineering | Software and App Design</a:t>
            </a:r>
          </a:p>
          <a:p>
            <a:endParaRPr lang="en-US" sz="24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Bahnschrift SemiBold SemiConden"/>
              </a:rPr>
              <a:t>CGUHS Poster #6</a:t>
            </a:r>
            <a:endParaRPr lang="en-US" sz="24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B1B39-AEFF-162D-91AA-E1CCA168CD82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15/16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01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75"/>
          <p:cNvSpPr txBox="1">
            <a:spLocks noGrp="1"/>
          </p:cNvSpPr>
          <p:nvPr>
            <p:ph type="ctrTitle"/>
          </p:nvPr>
        </p:nvSpPr>
        <p:spPr>
          <a:xfrm>
            <a:off x="2436360" y="2818196"/>
            <a:ext cx="7446611" cy="97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9600">
                <a:solidFill>
                  <a:schemeClr val="bg1"/>
                </a:solidFill>
                <a:latin typeface="Atiba Regular" panose="00000500000000000000" pitchFamily="2" charset="0"/>
              </a:rPr>
              <a:t>Thank you!</a:t>
            </a:r>
            <a:endParaRPr sz="9600">
              <a:solidFill>
                <a:schemeClr val="bg1"/>
              </a:solidFill>
              <a:latin typeface="Atiba Regular" panose="00000500000000000000" pitchFamily="2" charset="0"/>
            </a:endParaRPr>
          </a:p>
        </p:txBody>
      </p:sp>
      <p:sp>
        <p:nvSpPr>
          <p:cNvPr id="2683" name="Google Shape;2683;p75"/>
          <p:cNvSpPr txBox="1">
            <a:spLocks noGrp="1"/>
          </p:cNvSpPr>
          <p:nvPr>
            <p:ph type="subTitle" idx="1"/>
          </p:nvPr>
        </p:nvSpPr>
        <p:spPr>
          <a:xfrm>
            <a:off x="3626171" y="6858000"/>
            <a:ext cx="4641200" cy="150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/>
              <a:t> </a:t>
            </a:r>
            <a:endParaRPr/>
          </a:p>
        </p:txBody>
      </p:sp>
      <p:sp>
        <p:nvSpPr>
          <p:cNvPr id="2684" name="Google Shape;2684;p75"/>
          <p:cNvSpPr txBox="1"/>
          <p:nvPr/>
        </p:nvSpPr>
        <p:spPr>
          <a:xfrm>
            <a:off x="2627133" y="6900324"/>
            <a:ext cx="513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85" name="Google Shape;2685;p75"/>
          <p:cNvSpPr/>
          <p:nvPr/>
        </p:nvSpPr>
        <p:spPr>
          <a:xfrm flipH="1">
            <a:off x="790180" y="478251"/>
            <a:ext cx="384425" cy="509308"/>
          </a:xfrm>
          <a:custGeom>
            <a:avLst/>
            <a:gdLst/>
            <a:ahLst/>
            <a:cxnLst/>
            <a:rect l="l" t="t" r="r" b="b"/>
            <a:pathLst>
              <a:path w="7630" h="10108" extrusionOk="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6" name="Google Shape;2686;p75"/>
          <p:cNvSpPr/>
          <p:nvPr/>
        </p:nvSpPr>
        <p:spPr>
          <a:xfrm flipH="1">
            <a:off x="11676504" y="300118"/>
            <a:ext cx="203600" cy="271233"/>
          </a:xfrm>
          <a:custGeom>
            <a:avLst/>
            <a:gdLst/>
            <a:ahLst/>
            <a:cxnLst/>
            <a:rect l="l" t="t" r="r" b="b"/>
            <a:pathLst>
              <a:path w="6108" h="8137" extrusionOk="0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7" name="Google Shape;2687;p75"/>
          <p:cNvSpPr/>
          <p:nvPr/>
        </p:nvSpPr>
        <p:spPr>
          <a:xfrm flipH="1">
            <a:off x="10790303" y="5288633"/>
            <a:ext cx="80035" cy="80000"/>
          </a:xfrm>
          <a:custGeom>
            <a:avLst/>
            <a:gdLst/>
            <a:ahLst/>
            <a:cxnLst/>
            <a:rect l="l" t="t" r="r" b="b"/>
            <a:pathLst>
              <a:path w="3377" h="3376" extrusionOk="0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8" name="Google Shape;2688;p75"/>
          <p:cNvSpPr/>
          <p:nvPr/>
        </p:nvSpPr>
        <p:spPr>
          <a:xfrm flipH="1">
            <a:off x="11042566" y="6041318"/>
            <a:ext cx="422423" cy="559612"/>
          </a:xfrm>
          <a:custGeom>
            <a:avLst/>
            <a:gdLst/>
            <a:ahLst/>
            <a:cxnLst/>
            <a:rect l="l" t="t" r="r" b="b"/>
            <a:pathLst>
              <a:path w="7630" h="10108" extrusionOk="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89" name="Google Shape;2689;p75"/>
          <p:cNvSpPr/>
          <p:nvPr/>
        </p:nvSpPr>
        <p:spPr>
          <a:xfrm flipH="1">
            <a:off x="789605" y="6517134"/>
            <a:ext cx="112567" cy="112533"/>
          </a:xfrm>
          <a:custGeom>
            <a:avLst/>
            <a:gdLst/>
            <a:ahLst/>
            <a:cxnLst/>
            <a:rect l="l" t="t" r="r" b="b"/>
            <a:pathLst>
              <a:path w="3377" h="3376" extrusionOk="0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0" name="Google Shape;2690;p75"/>
          <p:cNvSpPr/>
          <p:nvPr/>
        </p:nvSpPr>
        <p:spPr>
          <a:xfrm flipH="1">
            <a:off x="333433" y="5031140"/>
            <a:ext cx="112571" cy="149965"/>
          </a:xfrm>
          <a:custGeom>
            <a:avLst/>
            <a:gdLst/>
            <a:ahLst/>
            <a:cxnLst/>
            <a:rect l="l" t="t" r="r" b="b"/>
            <a:pathLst>
              <a:path w="6108" h="8137" extrusionOk="0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1" name="Google Shape;2691;p75"/>
          <p:cNvSpPr/>
          <p:nvPr/>
        </p:nvSpPr>
        <p:spPr>
          <a:xfrm flipH="1">
            <a:off x="5192533" y="427023"/>
            <a:ext cx="112571" cy="149965"/>
          </a:xfrm>
          <a:custGeom>
            <a:avLst/>
            <a:gdLst/>
            <a:ahLst/>
            <a:cxnLst/>
            <a:rect l="l" t="t" r="r" b="b"/>
            <a:pathLst>
              <a:path w="6108" h="8137" extrusionOk="0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4" name="Google Shape;2744;p75"/>
          <p:cNvSpPr/>
          <p:nvPr/>
        </p:nvSpPr>
        <p:spPr>
          <a:xfrm flipH="1">
            <a:off x="8267371" y="333534"/>
            <a:ext cx="254333" cy="336933"/>
          </a:xfrm>
          <a:custGeom>
            <a:avLst/>
            <a:gdLst/>
            <a:ahLst/>
            <a:cxnLst/>
            <a:rect l="l" t="t" r="r" b="b"/>
            <a:pathLst>
              <a:path w="7630" h="10108" extrusionOk="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5" name="Google Shape;2745;p75"/>
          <p:cNvSpPr/>
          <p:nvPr/>
        </p:nvSpPr>
        <p:spPr>
          <a:xfrm flipH="1">
            <a:off x="9490171" y="5854600"/>
            <a:ext cx="112567" cy="112533"/>
          </a:xfrm>
          <a:custGeom>
            <a:avLst/>
            <a:gdLst/>
            <a:ahLst/>
            <a:cxnLst/>
            <a:rect l="l" t="t" r="r" b="b"/>
            <a:pathLst>
              <a:path w="3377" h="3376" extrusionOk="0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6" name="Google Shape;2746;p75"/>
          <p:cNvSpPr/>
          <p:nvPr/>
        </p:nvSpPr>
        <p:spPr>
          <a:xfrm flipH="1">
            <a:off x="8020233" y="6498423"/>
            <a:ext cx="112571" cy="149965"/>
          </a:xfrm>
          <a:custGeom>
            <a:avLst/>
            <a:gdLst/>
            <a:ahLst/>
            <a:cxnLst/>
            <a:rect l="l" t="t" r="r" b="b"/>
            <a:pathLst>
              <a:path w="6108" h="8137" extrusionOk="0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39629FC-3593-CBC3-64BD-76C6A1619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05" y="349786"/>
            <a:ext cx="5130800" cy="256540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D18A9F2E-2795-0117-F547-372C4CE7C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867" y="4473484"/>
            <a:ext cx="3363383" cy="1798801"/>
          </a:xfrm>
          <a:prstGeom prst="rect">
            <a:avLst/>
          </a:prstGeom>
          <a:effectLst>
            <a:glow rad="177800">
              <a:schemeClr val="bg1"/>
            </a:glow>
            <a:softEdge rad="12700"/>
          </a:effectLst>
        </p:spPr>
      </p:pic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129C261-A44F-0DE3-0F63-8E3853D3B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7879" y="1805377"/>
            <a:ext cx="2250216" cy="30040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60560DD-C227-B6FE-F676-B13993C6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1" y="2066139"/>
            <a:ext cx="2054696" cy="2565400"/>
          </a:xfrm>
          <a:prstGeom prst="rect">
            <a:avLst/>
          </a:prstGeom>
          <a:noFill/>
          <a:effectLst>
            <a:glow rad="266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2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20"/>
                    </a14:imgEffect>
                    <a14:imgEffect>
                      <a14:colorTemperature colorTemp="112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D752-40BB-4754-1CEE-E85D006B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15" y="56411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Aptos Black" panose="020B0004020202020204" pitchFamily="34" charset="0"/>
              </a:rPr>
              <a:t>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352D5-26E4-457A-D124-7F943B10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673" y="4137882"/>
            <a:ext cx="3507262" cy="2500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  <a:latin typeface="Bahnschrift SemiCondensed"/>
              </a:rPr>
              <a:t>Programing:</a:t>
            </a:r>
            <a:endParaRPr lang="en-US" b="1" u="sng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  <a:latin typeface="Bahnschrift SemiCondensed"/>
              </a:rPr>
              <a:t>Ethan Morgan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        </a:t>
            </a:r>
            <a:endParaRPr lang="en-US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Bahnschrift SemiCondensed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		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53800-B39A-B266-450E-32AE76A34AA9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2/16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8B3EE0-279C-A43B-B5AF-375A59E11DE5}"/>
              </a:ext>
            </a:extLst>
          </p:cNvPr>
          <p:cNvSpPr txBox="1">
            <a:spLocks/>
          </p:cNvSpPr>
          <p:nvPr/>
        </p:nvSpPr>
        <p:spPr>
          <a:xfrm>
            <a:off x="6727" y="3756203"/>
            <a:ext cx="3507262" cy="250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u="sng" dirty="0">
                <a:solidFill>
                  <a:schemeClr val="bg1"/>
                </a:solidFill>
                <a:latin typeface="Bahnschrift SemiCondensed"/>
              </a:rPr>
              <a:t>Interns:</a:t>
            </a:r>
            <a:endParaRPr lang="en-US" sz="30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bg1"/>
                </a:solidFill>
                <a:latin typeface="Bahnschrift SemiCondensed"/>
              </a:rPr>
              <a:t>Zacheriah</a:t>
            </a:r>
            <a:r>
              <a:rPr lang="en-US" dirty="0">
                <a:solidFill>
                  <a:schemeClr val="bg1"/>
                </a:solidFill>
                <a:latin typeface="Bahnschrift SemiCondensed"/>
              </a:rPr>
              <a:t> Buchanan</a:t>
            </a:r>
            <a:endParaRPr lang="en-US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  <a:latin typeface="Bahnschrift SemiCondensed"/>
              </a:rPr>
              <a:t>Aliceanna</a:t>
            </a:r>
            <a:r>
              <a:rPr lang="en-US" dirty="0">
                <a:solidFill>
                  <a:schemeClr val="bg1"/>
                </a:solidFill>
                <a:latin typeface="Bahnschrift SemiCondensed"/>
              </a:rPr>
              <a:t> Villanueva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ahnschrift SemiCondensed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Bahnschrift SemiCondensed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B69004-4339-89B0-A1EC-309AAFB987CF}"/>
              </a:ext>
            </a:extLst>
          </p:cNvPr>
          <p:cNvSpPr txBox="1">
            <a:spLocks/>
          </p:cNvSpPr>
          <p:nvPr/>
        </p:nvSpPr>
        <p:spPr>
          <a:xfrm>
            <a:off x="2756673" y="2417966"/>
            <a:ext cx="3507262" cy="250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chemeClr val="bg1"/>
                </a:solidFill>
                <a:latin typeface="Bahnschrift SemiCondensed"/>
              </a:rPr>
              <a:t>Fabrication:</a:t>
            </a:r>
            <a:endParaRPr lang="en-US" b="1" u="sng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Bahnschrift SemiCondensed"/>
              </a:rPr>
              <a:t>Elijah Ramirez</a:t>
            </a:r>
            <a:endParaRPr lang="en-US" sz="26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Bahnschrift SemiCondensed"/>
              </a:rPr>
              <a:t>Melody Limon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A06EE4-3BAA-E108-67C9-B9D98D6DFA58}"/>
              </a:ext>
            </a:extLst>
          </p:cNvPr>
          <p:cNvSpPr txBox="1">
            <a:spLocks/>
          </p:cNvSpPr>
          <p:nvPr/>
        </p:nvSpPr>
        <p:spPr>
          <a:xfrm>
            <a:off x="224815" y="1685650"/>
            <a:ext cx="5406433" cy="250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Bahnschrift SemiCondensed"/>
              </a:rPr>
              <a:t> </a:t>
            </a:r>
            <a:r>
              <a:rPr lang="en-US" b="1" u="sng" dirty="0">
                <a:solidFill>
                  <a:schemeClr val="bg1"/>
                </a:solidFill>
                <a:latin typeface="Bahnschrift SemiCondensed"/>
              </a:rPr>
              <a:t>Team Lead:</a:t>
            </a:r>
            <a:r>
              <a:rPr lang="en-US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 </a:t>
            </a:r>
            <a:r>
              <a:rPr lang="en-US" sz="2600" dirty="0" err="1">
                <a:solidFill>
                  <a:schemeClr val="bg1"/>
                </a:solidFill>
                <a:latin typeface="Bahnschrift SemiCondensed"/>
              </a:rPr>
              <a:t>Landri</a:t>
            </a:r>
            <a:r>
              <a:rPr lang="en-US" sz="2600" dirty="0">
                <a:solidFill>
                  <a:schemeClr val="bg1"/>
                </a:solidFill>
                <a:latin typeface="Bahnschrift SemiCondensed"/>
              </a:rPr>
              <a:t> Howard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        </a:t>
            </a:r>
            <a:endParaRPr lang="en-US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ahnschrift SemiCondensed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		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296785-873D-016F-C8A3-6FF27B1E746A}"/>
              </a:ext>
            </a:extLst>
          </p:cNvPr>
          <p:cNvSpPr txBox="1">
            <a:spLocks/>
          </p:cNvSpPr>
          <p:nvPr/>
        </p:nvSpPr>
        <p:spPr>
          <a:xfrm>
            <a:off x="0" y="2417966"/>
            <a:ext cx="3507262" cy="250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chemeClr val="bg1"/>
                </a:solidFill>
                <a:latin typeface="Bahnschrift SemiCondensed"/>
              </a:rPr>
              <a:t>Electrical: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Bahnschrift SemiCondensed"/>
              </a:rPr>
              <a:t>Emily </a:t>
            </a:r>
            <a:r>
              <a:rPr lang="en-US" sz="2600" dirty="0" err="1">
                <a:solidFill>
                  <a:schemeClr val="bg1"/>
                </a:solidFill>
                <a:latin typeface="Bahnschrift SemiCondensed"/>
              </a:rPr>
              <a:t>Geen</a:t>
            </a:r>
            <a:endParaRPr lang="en-US" sz="2600" dirty="0">
              <a:solidFill>
                <a:schemeClr val="bg1"/>
              </a:solidFill>
              <a:latin typeface="Bahnschrift SemiCondensed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        </a:t>
            </a:r>
            <a:endParaRPr lang="en-US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ahnschrift SemiCondensed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ahnschrift SemiCondensed"/>
              </a:rPr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0334EA-5E69-9895-ECDE-BE03CBE7C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65" y="1005971"/>
            <a:ext cx="5877682" cy="440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764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C336-6748-149D-32CB-5F8C161D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73724"/>
            <a:ext cx="4351132" cy="1600200"/>
          </a:xfrm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tiba Regular" panose="00000500000000000000" pitchFamily="2" charset="0"/>
              </a:rPr>
              <a:t>Mission Statement</a:t>
            </a:r>
          </a:p>
        </p:txBody>
      </p:sp>
      <p:pic>
        <p:nvPicPr>
          <p:cNvPr id="6" name="Content Placeholder 5" descr="Constellation with solid fill">
            <a:extLst>
              <a:ext uri="{FF2B5EF4-FFF2-40B4-BE49-F238E27FC236}">
                <a16:creationId xmlns:a16="http://schemas.microsoft.com/office/drawing/2014/main" id="{66E92C28-5192-9AB2-7CB3-536495AFC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73" y="712932"/>
            <a:ext cx="4515256" cy="451525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B9894-F968-F2D1-55CE-B98CDB659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4228" y="2873924"/>
            <a:ext cx="4646553" cy="208699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0" i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The CGUHS Near Space Research Team will design, construct, test, and fly a high-altitude balloon payload to gather atmospheric data and 4K video during the flight.</a:t>
            </a:r>
            <a:endParaRPr lang="en-US" sz="28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B31F43-674B-33C9-ED35-CF277319F088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3/16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45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C336-6748-149D-32CB-5F8C161D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760" y="403871"/>
            <a:ext cx="6986479" cy="160020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tiba Regular"/>
              </a:rPr>
              <a:t>What Is Ascend?</a:t>
            </a:r>
            <a:endParaRPr lang="en-US" sz="6000" dirty="0">
              <a:solidFill>
                <a:schemeClr val="bg1"/>
              </a:solidFill>
              <a:latin typeface="Atiba Regular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B31F43-674B-33C9-ED35-CF277319F088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dirty="0">
                <a:solidFill>
                  <a:srgbClr val="7F82B7"/>
                </a:solidFill>
                <a:latin typeface="Arial Rounded MT Bold"/>
                <a:ea typeface="Adobe Gothic Std B"/>
              </a:rPr>
              <a:t>4/16</a:t>
            </a:r>
            <a:endParaRPr lang="en-US" dirty="0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5F9131-6ABD-90EA-77B9-B0F9D8C5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4959" y="2227470"/>
            <a:ext cx="5422082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SemiBold SemiConden"/>
              </a:rPr>
              <a:t>ASCEND is a project where students create a sensor payload which will fly on a high altitude balloon to collect data and video of the atmosphere</a:t>
            </a:r>
          </a:p>
          <a:p>
            <a:endParaRPr lang="en-US" sz="2800" dirty="0">
              <a:solidFill>
                <a:schemeClr val="bg1"/>
              </a:solidFill>
              <a:latin typeface="Bahnschrift SemiBold SemiConden"/>
            </a:endParaRPr>
          </a:p>
          <a:p>
            <a:r>
              <a:rPr lang="en-US" sz="2800" dirty="0">
                <a:solidFill>
                  <a:schemeClr val="bg1"/>
                </a:solidFill>
                <a:latin typeface="Bahnschrift SemiBold SemiConden"/>
              </a:rPr>
              <a:t>-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sz="2800" dirty="0">
              <a:solidFill>
                <a:schemeClr val="bg1"/>
              </a:solidFill>
              <a:latin typeface="Bahnschrift SemiBold SemiConden"/>
            </a:endParaRPr>
          </a:p>
        </p:txBody>
      </p:sp>
      <p:pic>
        <p:nvPicPr>
          <p:cNvPr id="5" name="Graphic 4" descr="Satellite with solid fill">
            <a:extLst>
              <a:ext uri="{FF2B5EF4-FFF2-40B4-BE49-F238E27FC236}">
                <a16:creationId xmlns:a16="http://schemas.microsoft.com/office/drawing/2014/main" id="{6FF1AAE0-003F-089B-957C-215268DFF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215" y="377494"/>
            <a:ext cx="2379785" cy="2379785"/>
          </a:xfrm>
          <a:prstGeom prst="rect">
            <a:avLst/>
          </a:prstGeom>
        </p:spPr>
      </p:pic>
      <p:pic>
        <p:nvPicPr>
          <p:cNvPr id="8" name="Graphic 7" descr="Telescope with solid fill">
            <a:extLst>
              <a:ext uri="{FF2B5EF4-FFF2-40B4-BE49-F238E27FC236}">
                <a16:creationId xmlns:a16="http://schemas.microsoft.com/office/drawing/2014/main" id="{7E3E7A0E-5970-F5C5-65E7-DA227AE0C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828" y="3246120"/>
            <a:ext cx="2419643" cy="24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3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1457-12EA-ED51-2832-0B774553E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51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>
                <a:solidFill>
                  <a:schemeClr val="bg1"/>
                </a:solidFill>
                <a:latin typeface="Atiba Regular" panose="00000500000000000000" pitchFamily="2" charset="0"/>
              </a:rPr>
              <a:t>Fabrication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74750-46B3-B315-9A26-88391F140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51" y="3307862"/>
            <a:ext cx="9144000" cy="21271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Bahnschrift SemiCondensed"/>
              </a:rPr>
              <a:t>Team Members:</a:t>
            </a:r>
          </a:p>
          <a:p>
            <a:r>
              <a:rPr lang="en-US" sz="2600">
                <a:solidFill>
                  <a:schemeClr val="bg1"/>
                </a:solidFill>
                <a:latin typeface="Bahnschrift SemiCondensed"/>
              </a:rPr>
              <a:t>Elijah Ramirez</a:t>
            </a:r>
          </a:p>
          <a:p>
            <a:r>
              <a:rPr lang="en-US" sz="2600">
                <a:solidFill>
                  <a:schemeClr val="bg1"/>
                </a:solidFill>
                <a:latin typeface="Bahnschrift SemiCondensed"/>
              </a:rPr>
              <a:t>Melody Limon</a:t>
            </a:r>
          </a:p>
          <a:p>
            <a:r>
              <a:rPr lang="en-US" sz="2600" err="1">
                <a:solidFill>
                  <a:schemeClr val="bg1"/>
                </a:solidFill>
                <a:latin typeface="Bahnschrift SemiCondensed"/>
              </a:rPr>
              <a:t>Zacheriah</a:t>
            </a:r>
            <a:r>
              <a:rPr lang="en-US" sz="2600">
                <a:solidFill>
                  <a:schemeClr val="bg1"/>
                </a:solidFill>
                <a:latin typeface="Bahnschrift SemiCondensed"/>
              </a:rPr>
              <a:t> Buchanan</a:t>
            </a:r>
          </a:p>
          <a:p>
            <a:r>
              <a:rPr lang="en-US" sz="2600" err="1">
                <a:solidFill>
                  <a:schemeClr val="bg1"/>
                </a:solidFill>
                <a:latin typeface="Bahnschrift SemiCondensed"/>
              </a:rPr>
              <a:t>Aliceanna</a:t>
            </a:r>
            <a:r>
              <a:rPr lang="en-US" sz="2600">
                <a:solidFill>
                  <a:schemeClr val="bg1"/>
                </a:solidFill>
                <a:latin typeface="Bahnschrift SemiCondensed"/>
              </a:rPr>
              <a:t> Villanueva</a:t>
            </a:r>
          </a:p>
        </p:txBody>
      </p:sp>
      <p:pic>
        <p:nvPicPr>
          <p:cNvPr id="7" name="Graphic 6" descr="Hammer with solid fill">
            <a:extLst>
              <a:ext uri="{FF2B5EF4-FFF2-40B4-BE49-F238E27FC236}">
                <a16:creationId xmlns:a16="http://schemas.microsoft.com/office/drawing/2014/main" id="{9F451AAC-2391-DE72-71ED-7EE595739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97382" flipV="1">
            <a:off x="8819693" y="1444202"/>
            <a:ext cx="2142465" cy="2426228"/>
          </a:xfrm>
          <a:prstGeom prst="rect">
            <a:avLst/>
          </a:prstGeom>
        </p:spPr>
      </p:pic>
      <p:pic>
        <p:nvPicPr>
          <p:cNvPr id="9" name="Graphic 8" descr="Gears with solid fill">
            <a:extLst>
              <a:ext uri="{FF2B5EF4-FFF2-40B4-BE49-F238E27FC236}">
                <a16:creationId xmlns:a16="http://schemas.microsoft.com/office/drawing/2014/main" id="{9F3AE23F-A10F-86A0-25DD-0CE70C250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064257">
            <a:off x="1153555" y="2436812"/>
            <a:ext cx="2325200" cy="232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38C77B-B370-723A-A4A0-975B545658CB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5/16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97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32" y="296763"/>
            <a:ext cx="4105422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Atiba Regular" panose="00000500000000000000" pitchFamily="2" charset="0"/>
              </a:rPr>
              <a:t>Fabrication</a:t>
            </a:r>
          </a:p>
        </p:txBody>
      </p:sp>
      <p:pic>
        <p:nvPicPr>
          <p:cNvPr id="8" name="Content Placeholder 7" descr="A drawing of a hexagon shaped object&#10;&#10;Description automatically generated">
            <a:extLst>
              <a:ext uri="{FF2B5EF4-FFF2-40B4-BE49-F238E27FC236}">
                <a16:creationId xmlns:a16="http://schemas.microsoft.com/office/drawing/2014/main" id="{59C4904E-8BAB-7BDF-7237-82AF8A577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45" y="1535942"/>
            <a:ext cx="4226509" cy="4147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grey cube with a hole in the middle&#10;&#10;Description automatically generated">
            <a:extLst>
              <a:ext uri="{FF2B5EF4-FFF2-40B4-BE49-F238E27FC236}">
                <a16:creationId xmlns:a16="http://schemas.microsoft.com/office/drawing/2014/main" id="{D68FA6AC-73AF-B989-0515-D73CF7319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20" y="452144"/>
            <a:ext cx="4679335" cy="5245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D9C93-100A-329C-8BDC-CFCE9FA17BD6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6/16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25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56" y="25283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  <a:latin typeface="Atiba Regular" panose="00000500000000000000" pitchFamily="2" charset="0"/>
              </a:rPr>
              <a:t>Fabrication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E7F77-5C39-7496-169F-8141BAEDA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629" y="6904849"/>
            <a:ext cx="10515600" cy="4351338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7" name="Picture 6" descr="A group of people in a workshop&#10;&#10;Description automatically generated">
            <a:extLst>
              <a:ext uri="{FF2B5EF4-FFF2-40B4-BE49-F238E27FC236}">
                <a16:creationId xmlns:a16="http://schemas.microsoft.com/office/drawing/2014/main" id="{1B5EAC2E-3B0D-B89D-2380-1297C1978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6" y="1418451"/>
            <a:ext cx="5406206" cy="407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0D0B5B92-3F6B-E9ED-E7F6-3C168DBE4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96" y="445381"/>
            <a:ext cx="3738474" cy="498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2E8B53-9772-1D82-9508-D23FBC5D297E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7/16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651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BF4E-A836-3E1E-CB2E-84653C47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429" y="232294"/>
            <a:ext cx="4717302" cy="1325563"/>
          </a:xfrm>
        </p:spPr>
        <p:txBody>
          <a:bodyPr>
            <a:noAutofit/>
          </a:bodyPr>
          <a:lstStyle/>
          <a:p>
            <a:r>
              <a:rPr lang="en-US" sz="6000">
                <a:solidFill>
                  <a:schemeClr val="bg1"/>
                </a:solidFill>
                <a:latin typeface="Atiba Regular" panose="00000500000000000000" pitchFamily="2" charset="0"/>
              </a:rPr>
              <a:t>Fabrication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E7F77-5C39-7496-169F-8141BAEDA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629" y="6904849"/>
            <a:ext cx="10515600" cy="4351338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Picture 3" descr="A person holding a hexagon shaped object&#10;&#10;Description automatically generated">
            <a:extLst>
              <a:ext uri="{FF2B5EF4-FFF2-40B4-BE49-F238E27FC236}">
                <a16:creationId xmlns:a16="http://schemas.microsoft.com/office/drawing/2014/main" id="{47C8245F-22CC-CBED-A60E-F615E57ED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19811" r="4782" b="19266"/>
          <a:stretch/>
        </p:blipFill>
        <p:spPr>
          <a:xfrm>
            <a:off x="6235440" y="1536900"/>
            <a:ext cx="4772291" cy="417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erson sitting in a chair painting&#10;&#10;Description automatically generated">
            <a:extLst>
              <a:ext uri="{FF2B5EF4-FFF2-40B4-BE49-F238E27FC236}">
                <a16:creationId xmlns:a16="http://schemas.microsoft.com/office/drawing/2014/main" id="{1494B2E6-1132-8461-8ED3-1CB1C94EC4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8"/>
          <a:stretch/>
        </p:blipFill>
        <p:spPr>
          <a:xfrm>
            <a:off x="1184269" y="232294"/>
            <a:ext cx="4540412" cy="550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A756B1-EFC5-2834-1F2E-FE9FABD7240D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8/16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620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1457-12EA-ED51-2832-0B774553E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51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>
                <a:solidFill>
                  <a:schemeClr val="bg1"/>
                </a:solidFill>
                <a:latin typeface="Atiba Regular" panose="00000500000000000000" pitchFamily="2" charset="0"/>
              </a:rPr>
              <a:t>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74750-46B3-B315-9A26-88391F140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917" y="339773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Bahnschrift SemiCondensed"/>
              </a:rPr>
              <a:t>Team Members:</a:t>
            </a:r>
          </a:p>
          <a:p>
            <a:r>
              <a:rPr lang="en-US" sz="2600">
                <a:solidFill>
                  <a:schemeClr val="bg1"/>
                </a:solidFill>
                <a:latin typeface="Bahnschrift SemiCondensed"/>
              </a:rPr>
              <a:t>Ethan Morgan</a:t>
            </a:r>
            <a:endParaRPr lang="en-US" sz="260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8" name="Graphic 7" descr="Binary with solid fill">
            <a:extLst>
              <a:ext uri="{FF2B5EF4-FFF2-40B4-BE49-F238E27FC236}">
                <a16:creationId xmlns:a16="http://schemas.microsoft.com/office/drawing/2014/main" id="{9E609667-C4C7-16CF-A874-BCD411AA8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3071" y="3681843"/>
            <a:ext cx="823612" cy="823612"/>
          </a:xfrm>
          <a:prstGeom prst="rect">
            <a:avLst/>
          </a:prstGeom>
        </p:spPr>
      </p:pic>
      <p:pic>
        <p:nvPicPr>
          <p:cNvPr id="13" name="Graphic 12" descr="Monitor with solid fill">
            <a:extLst>
              <a:ext uri="{FF2B5EF4-FFF2-40B4-BE49-F238E27FC236}">
                <a16:creationId xmlns:a16="http://schemas.microsoft.com/office/drawing/2014/main" id="{7B097340-F8E4-FE35-3D1A-EF791BB16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2835" y="3366014"/>
            <a:ext cx="1624084" cy="1624084"/>
          </a:xfrm>
          <a:prstGeom prst="rect">
            <a:avLst/>
          </a:prstGeom>
        </p:spPr>
      </p:pic>
      <p:pic>
        <p:nvPicPr>
          <p:cNvPr id="15" name="Graphic 14" descr="Web design with solid fill">
            <a:extLst>
              <a:ext uri="{FF2B5EF4-FFF2-40B4-BE49-F238E27FC236}">
                <a16:creationId xmlns:a16="http://schemas.microsoft.com/office/drawing/2014/main" id="{8F18C63A-2E5F-0E54-953E-15107956E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5896" y="3260188"/>
            <a:ext cx="1666923" cy="1666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2A2412-D546-9260-4209-CB1512C437D3}"/>
              </a:ext>
            </a:extLst>
          </p:cNvPr>
          <p:cNvSpPr/>
          <p:nvPr/>
        </p:nvSpPr>
        <p:spPr>
          <a:xfrm>
            <a:off x="0" y="6274191"/>
            <a:ext cx="12192000" cy="58380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solidFill>
                  <a:srgbClr val="7F82B7"/>
                </a:solidFill>
                <a:latin typeface="Arial Rounded MT Bold"/>
                <a:ea typeface="Adobe Gothic Std B"/>
              </a:rPr>
              <a:t>9/16</a:t>
            </a:r>
            <a:endParaRPr lang="en-US">
              <a:solidFill>
                <a:srgbClr val="7F82B7"/>
              </a:solidFill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702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6fd31c-76fe-465c-bab9-52e6d3f275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A2A276AE8BBE4E803B341189E86A07" ma:contentTypeVersion="8" ma:contentTypeDescription="Create a new document." ma:contentTypeScope="" ma:versionID="15a20f72c30aefa608a7c24c669dc188">
  <xsd:schema xmlns:xsd="http://www.w3.org/2001/XMLSchema" xmlns:xs="http://www.w3.org/2001/XMLSchema" xmlns:p="http://schemas.microsoft.com/office/2006/metadata/properties" xmlns:ns3="fb6fd31c-76fe-465c-bab9-52e6d3f27544" xmlns:ns4="ac254fd8-240e-4ffc-928b-59536b1a58a2" targetNamespace="http://schemas.microsoft.com/office/2006/metadata/properties" ma:root="true" ma:fieldsID="a6a8e1e1ba2956a25f6d7e1001278642" ns3:_="" ns4:_="">
    <xsd:import namespace="fb6fd31c-76fe-465c-bab9-52e6d3f27544"/>
    <xsd:import namespace="ac254fd8-240e-4ffc-928b-59536b1a58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6fd31c-76fe-465c-bab9-52e6d3f27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54fd8-240e-4ffc-928b-59536b1a58a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381098-9CAA-4F8C-A88D-A0B377503C3A}">
  <ds:schemaRefs>
    <ds:schemaRef ds:uri="http://purl.org/dc/elements/1.1/"/>
    <ds:schemaRef ds:uri="http://purl.org/dc/terms/"/>
    <ds:schemaRef ds:uri="http://schemas.microsoft.com/office/infopath/2007/PartnerControls"/>
    <ds:schemaRef ds:uri="fb6fd31c-76fe-465c-bab9-52e6d3f27544"/>
    <ds:schemaRef ds:uri="http://schemas.openxmlformats.org/package/2006/metadata/core-properties"/>
    <ds:schemaRef ds:uri="http://schemas.microsoft.com/office/2006/documentManagement/types"/>
    <ds:schemaRef ds:uri="ac254fd8-240e-4ffc-928b-59536b1a58a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EA2512-75F0-45F8-90D2-5FBD5B37D5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9A33F7-A7F9-420D-8D44-20E36B621FC3}">
  <ds:schemaRefs>
    <ds:schemaRef ds:uri="ac254fd8-240e-4ffc-928b-59536b1a58a2"/>
    <ds:schemaRef ds:uri="fb6fd31c-76fe-465c-bab9-52e6d3f275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Widescreen</PresentationFormat>
  <Paragraphs>92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 Black</vt:lpstr>
      <vt:lpstr>Arial</vt:lpstr>
      <vt:lpstr>Arial Rounded MT Bold</vt:lpstr>
      <vt:lpstr>Atiba Regular</vt:lpstr>
      <vt:lpstr>Bahnschrift SemiBold SemiConden</vt:lpstr>
      <vt:lpstr>Bahnschrift SemiCondensed</vt:lpstr>
      <vt:lpstr>Barlow</vt:lpstr>
      <vt:lpstr>Barlow Light</vt:lpstr>
      <vt:lpstr>Calibri</vt:lpstr>
      <vt:lpstr>Calibri Light</vt:lpstr>
      <vt:lpstr>Eras Bold ITC</vt:lpstr>
      <vt:lpstr>Office Theme</vt:lpstr>
      <vt:lpstr>ASCEND Spring 2024 Symposium</vt:lpstr>
      <vt:lpstr>Team Members</vt:lpstr>
      <vt:lpstr>Mission Statement</vt:lpstr>
      <vt:lpstr>What Is Ascend?</vt:lpstr>
      <vt:lpstr>Fabrication</vt:lpstr>
      <vt:lpstr>Fabrication</vt:lpstr>
      <vt:lpstr>Fabrication</vt:lpstr>
      <vt:lpstr>Fabrication</vt:lpstr>
      <vt:lpstr>Programming</vt:lpstr>
      <vt:lpstr>Programming</vt:lpstr>
      <vt:lpstr>Electrical</vt:lpstr>
      <vt:lpstr>Electrical</vt:lpstr>
      <vt:lpstr>Electrical</vt:lpstr>
      <vt:lpstr>Bioscience Experiment</vt:lpstr>
      <vt:lpstr>Acknowledgements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 Fall 2023 Launch</dc:title>
  <dc:creator>Limon, Melody Elise</dc:creator>
  <cp:lastModifiedBy>Michelle A. Coe</cp:lastModifiedBy>
  <cp:revision>1</cp:revision>
  <dcterms:created xsi:type="dcterms:W3CDTF">2023-11-13T16:27:32Z</dcterms:created>
  <dcterms:modified xsi:type="dcterms:W3CDTF">2024-04-15T15:27:08Z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0x010100DCA2A276AE8BBE4E803B341189E86A07</vt:lpwstr>
  </property>
</Properties>
</file>